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68" r:id="rId3"/>
    <p:sldId id="269" r:id="rId4"/>
    <p:sldId id="270" r:id="rId5"/>
    <p:sldId id="257" r:id="rId6"/>
    <p:sldId id="261" r:id="rId7"/>
    <p:sldId id="258" r:id="rId8"/>
    <p:sldId id="259" r:id="rId9"/>
    <p:sldId id="260" r:id="rId10"/>
    <p:sldId id="262" r:id="rId11"/>
    <p:sldId id="263" r:id="rId12"/>
    <p:sldId id="264" r:id="rId13"/>
    <p:sldId id="266" r:id="rId14"/>
    <p:sldId id="267"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A5A5A5"/>
    <a:srgbClr val="F9F9F9"/>
    <a:srgbClr val="3C2BA7"/>
    <a:srgbClr val="262626"/>
    <a:srgbClr val="FBF9E9"/>
    <a:srgbClr val="FF53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4831" autoAdjust="0"/>
  </p:normalViewPr>
  <p:slideViewPr>
    <p:cSldViewPr snapToGrid="0">
      <p:cViewPr varScale="1">
        <p:scale>
          <a:sx n="101" d="100"/>
          <a:sy n="101" d="100"/>
        </p:scale>
        <p:origin x="189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B195B-1BE2-4584-A4A7-5753A65513BD}" type="datetimeFigureOut">
              <a:rPr lang="en-US" smtClean="0"/>
              <a:t>12/1/2018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2E1CEF-F796-44DE-96A1-0CABD199E13F}" type="slidenum">
              <a:rPr lang="en-US" smtClean="0"/>
              <a:t>‹#›</a:t>
            </a:fld>
            <a:endParaRPr lang="en-US"/>
          </a:p>
        </p:txBody>
      </p:sp>
    </p:spTree>
    <p:extLst>
      <p:ext uri="{BB962C8B-B14F-4D97-AF65-F5344CB8AC3E}">
        <p14:creationId xmlns:p14="http://schemas.microsoft.com/office/powerpoint/2010/main" val="1738271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https://phys.org/news/2018-11-amazon-sexist-hiring-algorithm-human.html</a:t>
            </a:r>
          </a:p>
        </p:txBody>
      </p:sp>
      <p:sp>
        <p:nvSpPr>
          <p:cNvPr id="4" name="Slide Number Placeholder 3"/>
          <p:cNvSpPr>
            <a:spLocks noGrp="1"/>
          </p:cNvSpPr>
          <p:nvPr>
            <p:ph type="sldNum" sz="quarter" idx="5"/>
          </p:nvPr>
        </p:nvSpPr>
        <p:spPr/>
        <p:txBody>
          <a:bodyPr/>
          <a:lstStyle/>
          <a:p>
            <a:fld id="{A72E1CEF-F796-44DE-96A1-0CABD199E13F}" type="slidenum">
              <a:rPr lang="en-US" smtClean="0"/>
              <a:t>2</a:t>
            </a:fld>
            <a:endParaRPr lang="en-US"/>
          </a:p>
        </p:txBody>
      </p:sp>
    </p:spTree>
    <p:extLst>
      <p:ext uri="{BB962C8B-B14F-4D97-AF65-F5344CB8AC3E}">
        <p14:creationId xmlns:p14="http://schemas.microsoft.com/office/powerpoint/2010/main" val="4098581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72E1CEF-F796-44DE-96A1-0CABD199E13F}" type="slidenum">
              <a:rPr lang="en-US" smtClean="0"/>
              <a:t>13</a:t>
            </a:fld>
            <a:endParaRPr lang="en-US"/>
          </a:p>
        </p:txBody>
      </p:sp>
    </p:spTree>
    <p:extLst>
      <p:ext uri="{BB962C8B-B14F-4D97-AF65-F5344CB8AC3E}">
        <p14:creationId xmlns:p14="http://schemas.microsoft.com/office/powerpoint/2010/main" val="3703810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72E1CEF-F796-44DE-96A1-0CABD199E13F}" type="slidenum">
              <a:rPr lang="en-US" smtClean="0"/>
              <a:t>14</a:t>
            </a:fld>
            <a:endParaRPr lang="en-US"/>
          </a:p>
        </p:txBody>
      </p:sp>
    </p:spTree>
    <p:extLst>
      <p:ext uri="{BB962C8B-B14F-4D97-AF65-F5344CB8AC3E}">
        <p14:creationId xmlns:p14="http://schemas.microsoft.com/office/powerpoint/2010/main" val="2570120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2E1CEF-F796-44DE-96A1-0CABD199E13F}" type="slidenum">
              <a:rPr lang="en-US" smtClean="0"/>
              <a:t>3</a:t>
            </a:fld>
            <a:endParaRPr lang="en-US"/>
          </a:p>
        </p:txBody>
      </p:sp>
    </p:spTree>
    <p:extLst>
      <p:ext uri="{BB962C8B-B14F-4D97-AF65-F5344CB8AC3E}">
        <p14:creationId xmlns:p14="http://schemas.microsoft.com/office/powerpoint/2010/main" val="2197784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2E1CEF-F796-44DE-96A1-0CABD199E13F}" type="slidenum">
              <a:rPr lang="en-US" smtClean="0"/>
              <a:t>4</a:t>
            </a:fld>
            <a:endParaRPr lang="en-US"/>
          </a:p>
        </p:txBody>
      </p:sp>
    </p:spTree>
    <p:extLst>
      <p:ext uri="{BB962C8B-B14F-4D97-AF65-F5344CB8AC3E}">
        <p14:creationId xmlns:p14="http://schemas.microsoft.com/office/powerpoint/2010/main" val="1487360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In medicine, machine-learning predictors can be particularly vulnerable to biased training sets, because medical data are especially costly to produce and label. Last year, researchers used deep learning to identify skin cancer from photographs. They trained their model on a data set of 129,450 images, 60% of which were scraped from Google Images3. But fewer than 5% of these images are of dark-skinned individuals, and the algorithm wasn’t tested on dark-skinned people. Thus the performance of the classifier could vary substantially across different populations.</a:t>
            </a:r>
          </a:p>
          <a:p>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A72E1CEF-F796-44DE-96A1-0CABD199E13F}" type="slidenum">
              <a:rPr lang="en-US" smtClean="0"/>
              <a:t>5</a:t>
            </a:fld>
            <a:endParaRPr lang="en-US"/>
          </a:p>
        </p:txBody>
      </p:sp>
    </p:spTree>
    <p:extLst>
      <p:ext uri="{BB962C8B-B14F-4D97-AF65-F5344CB8AC3E}">
        <p14:creationId xmlns:p14="http://schemas.microsoft.com/office/powerpoint/2010/main" val="982547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In medicine, machine-learning predictors can be particularly vulnerable to biased training sets, because medical data are especially costly to produce and label. Last year, researchers used deep learning to identify skin cancer from photographs. They trained their model on a data set of 129,450 images, 60% of which were scraped from Google Images3. But fewer than 5% of these images are of dark-skinned individuals, and the algorithm wasn’t tested on dark-skinned people. Thus the performance of the classifier could vary substantially across different populations.</a:t>
            </a:r>
          </a:p>
          <a:p>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A72E1CEF-F796-44DE-96A1-0CABD199E13F}" type="slidenum">
              <a:rPr lang="en-US" smtClean="0"/>
              <a:t>6</a:t>
            </a:fld>
            <a:endParaRPr lang="en-US"/>
          </a:p>
        </p:txBody>
      </p:sp>
    </p:spTree>
    <p:extLst>
      <p:ext uri="{BB962C8B-B14F-4D97-AF65-F5344CB8AC3E}">
        <p14:creationId xmlns:p14="http://schemas.microsoft.com/office/powerpoint/2010/main" val="3887221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5% of these images are of dark-skinned individuals, and the algorithm wasn’t tested on dark-skinned people. Thus the performance of the classifier could vary substantially across different populations.</a:t>
            </a:r>
          </a:p>
          <a:p>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A72E1CEF-F796-44DE-96A1-0CABD199E13F}" type="slidenum">
              <a:rPr lang="en-US" smtClean="0"/>
              <a:t>7</a:t>
            </a:fld>
            <a:endParaRPr lang="en-US"/>
          </a:p>
        </p:txBody>
      </p:sp>
    </p:spTree>
    <p:extLst>
      <p:ext uri="{BB962C8B-B14F-4D97-AF65-F5344CB8AC3E}">
        <p14:creationId xmlns:p14="http://schemas.microsoft.com/office/powerpoint/2010/main" val="2512291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5% of these images are of dark-skinned individuals, and the algorithm wasn’t tested on dark-skinned people. Thus the performance of the classifier could vary substantially across different populations.</a:t>
            </a:r>
          </a:p>
          <a:p>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A72E1CEF-F796-44DE-96A1-0CABD199E13F}" type="slidenum">
              <a:rPr lang="en-US" smtClean="0"/>
              <a:t>8</a:t>
            </a:fld>
            <a:endParaRPr lang="en-US"/>
          </a:p>
        </p:txBody>
      </p:sp>
    </p:spTree>
    <p:extLst>
      <p:ext uri="{BB962C8B-B14F-4D97-AF65-F5344CB8AC3E}">
        <p14:creationId xmlns:p14="http://schemas.microsoft.com/office/powerpoint/2010/main" val="4152751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5% of these images are of dark-skinned individuals, and the algorithm wasn’t tested on dark-skinned people. Thus the performance of the classifier could vary substantially across different populations.</a:t>
            </a:r>
          </a:p>
          <a:p>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A72E1CEF-F796-44DE-96A1-0CABD199E13F}" type="slidenum">
              <a:rPr lang="en-US" smtClean="0"/>
              <a:t>9</a:t>
            </a:fld>
            <a:endParaRPr lang="en-US"/>
          </a:p>
        </p:txBody>
      </p:sp>
    </p:spTree>
    <p:extLst>
      <p:ext uri="{BB962C8B-B14F-4D97-AF65-F5344CB8AC3E}">
        <p14:creationId xmlns:p14="http://schemas.microsoft.com/office/powerpoint/2010/main" val="2877746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5% of these images are of dark-skinned individuals, and the algorithm wasn’t tested on dark-skinned people. Thus the performance of the classifier could vary substantially across different populations.</a:t>
            </a:r>
          </a:p>
          <a:p>
            <a:pPr fontAlgn="base"/>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Finally, at the time, 27 per cent of American CEOs were women, but only 11 per cent of the Google image results for “CEO” were women (not including Barbie).</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72E1CEF-F796-44DE-96A1-0CABD199E13F}" type="slidenum">
              <a:rPr lang="en-US" smtClean="0"/>
              <a:t>10</a:t>
            </a:fld>
            <a:endParaRPr lang="en-US"/>
          </a:p>
        </p:txBody>
      </p:sp>
    </p:spTree>
    <p:extLst>
      <p:ext uri="{BB962C8B-B14F-4D97-AF65-F5344CB8AC3E}">
        <p14:creationId xmlns:p14="http://schemas.microsoft.com/office/powerpoint/2010/main" val="2179373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1849D8-00DC-4C3E-A4B7-67ABCBCB752A}" type="datetimeFigureOut">
              <a:rPr lang="en-US" smtClean="0"/>
              <a:t>12/1/2018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C4217C-5258-466D-8E35-DDD68CFFEAD5}" type="slidenum">
              <a:rPr lang="en-US" smtClean="0"/>
              <a:t>‹#›</a:t>
            </a:fld>
            <a:endParaRPr lang="en-US"/>
          </a:p>
        </p:txBody>
      </p:sp>
    </p:spTree>
    <p:extLst>
      <p:ext uri="{BB962C8B-B14F-4D97-AF65-F5344CB8AC3E}">
        <p14:creationId xmlns:p14="http://schemas.microsoft.com/office/powerpoint/2010/main" val="2458998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1849D8-00DC-4C3E-A4B7-67ABCBCB752A}" type="datetimeFigureOut">
              <a:rPr lang="en-US" smtClean="0"/>
              <a:t>12/1/2018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C4217C-5258-466D-8E35-DDD68CFFEAD5}" type="slidenum">
              <a:rPr lang="en-US" smtClean="0"/>
              <a:t>‹#›</a:t>
            </a:fld>
            <a:endParaRPr lang="en-US"/>
          </a:p>
        </p:txBody>
      </p:sp>
    </p:spTree>
    <p:extLst>
      <p:ext uri="{BB962C8B-B14F-4D97-AF65-F5344CB8AC3E}">
        <p14:creationId xmlns:p14="http://schemas.microsoft.com/office/powerpoint/2010/main" val="3074071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1849D8-00DC-4C3E-A4B7-67ABCBCB752A}" type="datetimeFigureOut">
              <a:rPr lang="en-US" smtClean="0"/>
              <a:t>12/1/2018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C4217C-5258-466D-8E35-DDD68CFFEAD5}" type="slidenum">
              <a:rPr lang="en-US" smtClean="0"/>
              <a:t>‹#›</a:t>
            </a:fld>
            <a:endParaRPr lang="en-US"/>
          </a:p>
        </p:txBody>
      </p:sp>
    </p:spTree>
    <p:extLst>
      <p:ext uri="{BB962C8B-B14F-4D97-AF65-F5344CB8AC3E}">
        <p14:creationId xmlns:p14="http://schemas.microsoft.com/office/powerpoint/2010/main" val="369577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1849D8-00DC-4C3E-A4B7-67ABCBCB752A}" type="datetimeFigureOut">
              <a:rPr lang="en-US" smtClean="0"/>
              <a:t>12/1/2018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C4217C-5258-466D-8E35-DDD68CFFEAD5}" type="slidenum">
              <a:rPr lang="en-US" smtClean="0"/>
              <a:t>‹#›</a:t>
            </a:fld>
            <a:endParaRPr lang="en-US"/>
          </a:p>
        </p:txBody>
      </p:sp>
    </p:spTree>
    <p:extLst>
      <p:ext uri="{BB962C8B-B14F-4D97-AF65-F5344CB8AC3E}">
        <p14:creationId xmlns:p14="http://schemas.microsoft.com/office/powerpoint/2010/main" val="1014097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01849D8-00DC-4C3E-A4B7-67ABCBCB752A}" type="datetimeFigureOut">
              <a:rPr lang="en-US" smtClean="0"/>
              <a:t>12/1/2018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C4217C-5258-466D-8E35-DDD68CFFEAD5}" type="slidenum">
              <a:rPr lang="en-US" smtClean="0"/>
              <a:t>‹#›</a:t>
            </a:fld>
            <a:endParaRPr lang="en-US"/>
          </a:p>
        </p:txBody>
      </p:sp>
    </p:spTree>
    <p:extLst>
      <p:ext uri="{BB962C8B-B14F-4D97-AF65-F5344CB8AC3E}">
        <p14:creationId xmlns:p14="http://schemas.microsoft.com/office/powerpoint/2010/main" val="3573190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1849D8-00DC-4C3E-A4B7-67ABCBCB752A}" type="datetimeFigureOut">
              <a:rPr lang="en-US" smtClean="0"/>
              <a:t>12/1/2018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C4217C-5258-466D-8E35-DDD68CFFEAD5}" type="slidenum">
              <a:rPr lang="en-US" smtClean="0"/>
              <a:t>‹#›</a:t>
            </a:fld>
            <a:endParaRPr lang="en-US"/>
          </a:p>
        </p:txBody>
      </p:sp>
    </p:spTree>
    <p:extLst>
      <p:ext uri="{BB962C8B-B14F-4D97-AF65-F5344CB8AC3E}">
        <p14:creationId xmlns:p14="http://schemas.microsoft.com/office/powerpoint/2010/main" val="402866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1849D8-00DC-4C3E-A4B7-67ABCBCB752A}" type="datetimeFigureOut">
              <a:rPr lang="en-US" smtClean="0"/>
              <a:t>12/1/2018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C4217C-5258-466D-8E35-DDD68CFFEAD5}" type="slidenum">
              <a:rPr lang="en-US" smtClean="0"/>
              <a:t>‹#›</a:t>
            </a:fld>
            <a:endParaRPr lang="en-US"/>
          </a:p>
        </p:txBody>
      </p:sp>
    </p:spTree>
    <p:extLst>
      <p:ext uri="{BB962C8B-B14F-4D97-AF65-F5344CB8AC3E}">
        <p14:creationId xmlns:p14="http://schemas.microsoft.com/office/powerpoint/2010/main" val="568288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1849D8-00DC-4C3E-A4B7-67ABCBCB752A}" type="datetimeFigureOut">
              <a:rPr lang="en-US" smtClean="0"/>
              <a:t>12/1/2018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C4217C-5258-466D-8E35-DDD68CFFEAD5}" type="slidenum">
              <a:rPr lang="en-US" smtClean="0"/>
              <a:t>‹#›</a:t>
            </a:fld>
            <a:endParaRPr lang="en-US"/>
          </a:p>
        </p:txBody>
      </p:sp>
    </p:spTree>
    <p:extLst>
      <p:ext uri="{BB962C8B-B14F-4D97-AF65-F5344CB8AC3E}">
        <p14:creationId xmlns:p14="http://schemas.microsoft.com/office/powerpoint/2010/main" val="670667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1849D8-00DC-4C3E-A4B7-67ABCBCB752A}" type="datetimeFigureOut">
              <a:rPr lang="en-US" smtClean="0"/>
              <a:t>12/1/2018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C4217C-5258-466D-8E35-DDD68CFFEAD5}" type="slidenum">
              <a:rPr lang="en-US" smtClean="0"/>
              <a:t>‹#›</a:t>
            </a:fld>
            <a:endParaRPr lang="en-US"/>
          </a:p>
        </p:txBody>
      </p:sp>
    </p:spTree>
    <p:extLst>
      <p:ext uri="{BB962C8B-B14F-4D97-AF65-F5344CB8AC3E}">
        <p14:creationId xmlns:p14="http://schemas.microsoft.com/office/powerpoint/2010/main" val="1900730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01849D8-00DC-4C3E-A4B7-67ABCBCB752A}" type="datetimeFigureOut">
              <a:rPr lang="en-US" smtClean="0"/>
              <a:t>12/1/2018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C4217C-5258-466D-8E35-DDD68CFFEAD5}" type="slidenum">
              <a:rPr lang="en-US" smtClean="0"/>
              <a:t>‹#›</a:t>
            </a:fld>
            <a:endParaRPr lang="en-US"/>
          </a:p>
        </p:txBody>
      </p:sp>
    </p:spTree>
    <p:extLst>
      <p:ext uri="{BB962C8B-B14F-4D97-AF65-F5344CB8AC3E}">
        <p14:creationId xmlns:p14="http://schemas.microsoft.com/office/powerpoint/2010/main" val="1255215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01849D8-00DC-4C3E-A4B7-67ABCBCB752A}" type="datetimeFigureOut">
              <a:rPr lang="en-US" smtClean="0"/>
              <a:t>12/1/2018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C4217C-5258-466D-8E35-DDD68CFFEAD5}" type="slidenum">
              <a:rPr lang="en-US" smtClean="0"/>
              <a:t>‹#›</a:t>
            </a:fld>
            <a:endParaRPr lang="en-US"/>
          </a:p>
        </p:txBody>
      </p:sp>
    </p:spTree>
    <p:extLst>
      <p:ext uri="{BB962C8B-B14F-4D97-AF65-F5344CB8AC3E}">
        <p14:creationId xmlns:p14="http://schemas.microsoft.com/office/powerpoint/2010/main" val="2402683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1849D8-00DC-4C3E-A4B7-67ABCBCB752A}" type="datetimeFigureOut">
              <a:rPr lang="en-US" smtClean="0"/>
              <a:t>12/1/2018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C4217C-5258-466D-8E35-DDD68CFFEAD5}" type="slidenum">
              <a:rPr lang="en-US" smtClean="0"/>
              <a:t>‹#›</a:t>
            </a:fld>
            <a:endParaRPr lang="en-US"/>
          </a:p>
        </p:txBody>
      </p:sp>
    </p:spTree>
    <p:extLst>
      <p:ext uri="{BB962C8B-B14F-4D97-AF65-F5344CB8AC3E}">
        <p14:creationId xmlns:p14="http://schemas.microsoft.com/office/powerpoint/2010/main" val="24251965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6.wdp"/></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E098AC30-FA1C-458E-8547-971A54D57263}"/>
              </a:ext>
            </a:extLst>
          </p:cNvPr>
          <p:cNvSpPr>
            <a:spLocks noGrp="1"/>
          </p:cNvSpPr>
          <p:nvPr>
            <p:ph type="title"/>
          </p:nvPr>
        </p:nvSpPr>
        <p:spPr>
          <a:xfrm>
            <a:off x="628650" y="4555055"/>
            <a:ext cx="5174047" cy="1723125"/>
          </a:xfrm>
        </p:spPr>
        <p:txBody>
          <a:bodyPr vert="horz" lIns="91440" tIns="45720" rIns="91440" bIns="45720" rtlCol="0" anchor="ctr">
            <a:normAutofit/>
          </a:bodyPr>
          <a:lstStyle/>
          <a:p>
            <a:pPr algn="r"/>
            <a:r>
              <a:rPr lang="en-US" sz="4200" kern="1200" dirty="0">
                <a:solidFill>
                  <a:schemeClr val="tx1"/>
                </a:solidFill>
                <a:latin typeface="+mj-lt"/>
                <a:ea typeface="+mj-ea"/>
                <a:cs typeface="+mj-cs"/>
              </a:rPr>
              <a:t>Assessing Gender Bias in Artificial Intelligence</a:t>
            </a:r>
          </a:p>
        </p:txBody>
      </p:sp>
      <p:sp>
        <p:nvSpPr>
          <p:cNvPr id="9" name="Oval 8">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425" y="1322610"/>
            <a:ext cx="1682850" cy="16828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11" name="Oval 10">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6253" y="2707205"/>
            <a:ext cx="721796" cy="7217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13" name="Oval 12">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4374" y="2603243"/>
            <a:ext cx="220271" cy="2202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15" name="Freeform: Shape 14">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9087" y="0"/>
            <a:ext cx="4814914" cy="3429000"/>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cxnSp>
        <p:nvCxnSpPr>
          <p:cNvPr id="17" name="Straight Connector 16">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9834" y="4776880"/>
            <a:ext cx="0" cy="130302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05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2D0F80-325B-4BBF-9365-281154756B94}"/>
              </a:ext>
            </a:extLst>
          </p:cNvPr>
          <p:cNvSpPr/>
          <p:nvPr/>
        </p:nvSpPr>
        <p:spPr>
          <a:xfrm>
            <a:off x="0" y="0"/>
            <a:ext cx="9144000" cy="685800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907368F-9ECF-42C1-AA2E-C2598751BE13}"/>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dirty="0">
                <a:solidFill>
                  <a:schemeClr val="bg1"/>
                </a:solidFill>
                <a:latin typeface="+mj-lt"/>
                <a:ea typeface="+mj-ea"/>
                <a:cs typeface="+mj-cs"/>
              </a:rPr>
              <a:t>Case #2</a:t>
            </a:r>
            <a:r>
              <a:rPr lang="en-US" sz="2800" dirty="0">
                <a:solidFill>
                  <a:schemeClr val="bg1"/>
                </a:solidFill>
              </a:rPr>
              <a:t>: Alexa, make me a sandwich</a:t>
            </a:r>
            <a:endParaRPr lang="en-US" sz="2800" kern="1200" dirty="0">
              <a:solidFill>
                <a:schemeClr val="bg1"/>
              </a:solidFill>
              <a:latin typeface="+mj-lt"/>
              <a:ea typeface="+mj-ea"/>
              <a:cs typeface="+mj-cs"/>
            </a:endParaRPr>
          </a:p>
        </p:txBody>
      </p:sp>
      <p:sp>
        <p:nvSpPr>
          <p:cNvPr id="7" name="TextBox 6">
            <a:extLst>
              <a:ext uri="{FF2B5EF4-FFF2-40B4-BE49-F238E27FC236}">
                <a16:creationId xmlns:a16="http://schemas.microsoft.com/office/drawing/2014/main" id="{BF8BA1C3-ABF7-41DF-A9D5-714B147278C1}"/>
              </a:ext>
            </a:extLst>
          </p:cNvPr>
          <p:cNvSpPr txBox="1"/>
          <p:nvPr/>
        </p:nvSpPr>
        <p:spPr>
          <a:xfrm>
            <a:off x="580946" y="2817329"/>
            <a:ext cx="7982106" cy="1138773"/>
          </a:xfrm>
          <a:prstGeom prst="rect">
            <a:avLst/>
          </a:prstGeom>
          <a:noFill/>
        </p:spPr>
        <p:txBody>
          <a:bodyPr wrap="square" rtlCol="0">
            <a:spAutoFit/>
          </a:bodyPr>
          <a:lstStyle/>
          <a:p>
            <a:r>
              <a:rPr lang="en-US" sz="4800" b="1" dirty="0">
                <a:solidFill>
                  <a:srgbClr val="FF5353"/>
                </a:solidFill>
                <a:latin typeface="Whitney"/>
              </a:rPr>
              <a:t>95% </a:t>
            </a:r>
            <a:r>
              <a:rPr lang="en-US" sz="2800" b="1" dirty="0">
                <a:solidFill>
                  <a:srgbClr val="FF5353"/>
                </a:solidFill>
                <a:latin typeface="Whitney"/>
              </a:rPr>
              <a:t>of the human assistants are females,</a:t>
            </a:r>
            <a:r>
              <a:rPr lang="en-US" sz="4800" b="1" dirty="0"/>
              <a:t> </a:t>
            </a:r>
          </a:p>
          <a:p>
            <a:r>
              <a:rPr lang="en-US" sz="2000" b="1" dirty="0"/>
              <a:t>What about AI assistants?</a:t>
            </a:r>
          </a:p>
        </p:txBody>
      </p:sp>
      <p:pic>
        <p:nvPicPr>
          <p:cNvPr id="4" name="Picture 3">
            <a:extLst>
              <a:ext uri="{FF2B5EF4-FFF2-40B4-BE49-F238E27FC236}">
                <a16:creationId xmlns:a16="http://schemas.microsoft.com/office/drawing/2014/main" id="{9A0CDAD3-4879-49EC-80A2-FAC72D6A0054}"/>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20453" b="19552"/>
          <a:stretch/>
        </p:blipFill>
        <p:spPr>
          <a:xfrm>
            <a:off x="580946" y="5338233"/>
            <a:ext cx="8244646" cy="876300"/>
          </a:xfrm>
          <a:prstGeom prst="rect">
            <a:avLst/>
          </a:prstGeom>
        </p:spPr>
      </p:pic>
    </p:spTree>
    <p:extLst>
      <p:ext uri="{BB962C8B-B14F-4D97-AF65-F5344CB8AC3E}">
        <p14:creationId xmlns:p14="http://schemas.microsoft.com/office/powerpoint/2010/main" val="2902356794"/>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6A48B4-1853-4C80-A03D-5E7069B5A853}"/>
              </a:ext>
            </a:extLst>
          </p:cNvPr>
          <p:cNvSpPr/>
          <p:nvPr/>
        </p:nvSpPr>
        <p:spPr>
          <a:xfrm>
            <a:off x="0" y="0"/>
            <a:ext cx="9144000" cy="6857990"/>
          </a:xfrm>
          <a:prstGeom prst="rect">
            <a:avLst/>
          </a:prstGeom>
          <a:ln>
            <a:solidFill>
              <a:srgbClr val="A5A5A5"/>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DECD8D10-4B16-4D2C-9D5A-280DB7520590}"/>
              </a:ext>
            </a:extLst>
          </p:cNvPr>
          <p:cNvPicPr>
            <a:picLocks noChangeAspect="1"/>
          </p:cNvPicPr>
          <p:nvPr/>
        </p:nvPicPr>
        <p:blipFill rotWithShape="1">
          <a:blip r:embed="rId2">
            <a:extLst>
              <a:ext uri="{28A0092B-C50C-407E-A947-70E740481C1C}">
                <a14:useLocalDpi xmlns:a14="http://schemas.microsoft.com/office/drawing/2010/main" val="0"/>
              </a:ext>
            </a:extLst>
          </a:blip>
          <a:srcRect r="1" b="40981"/>
          <a:stretch/>
        </p:blipFill>
        <p:spPr>
          <a:xfrm>
            <a:off x="3479292" y="10"/>
            <a:ext cx="5664708" cy="6857990"/>
          </a:xfrm>
          <a:prstGeom prst="rect">
            <a:avLst/>
          </a:prstGeom>
          <a:effectLst/>
        </p:spPr>
      </p:pic>
      <p:sp>
        <p:nvSpPr>
          <p:cNvPr id="9" name="Title 2">
            <a:extLst>
              <a:ext uri="{FF2B5EF4-FFF2-40B4-BE49-F238E27FC236}">
                <a16:creationId xmlns:a16="http://schemas.microsoft.com/office/drawing/2014/main" id="{D557A729-96DF-460E-9106-D4A1F2372023}"/>
              </a:ext>
            </a:extLst>
          </p:cNvPr>
          <p:cNvSpPr txBox="1">
            <a:spLocks/>
          </p:cNvSpPr>
          <p:nvPr/>
        </p:nvSpPr>
        <p:spPr>
          <a:xfrm>
            <a:off x="451532" y="2250610"/>
            <a:ext cx="2391675" cy="235424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1800" b="1" dirty="0">
              <a:solidFill>
                <a:schemeClr val="bg1"/>
              </a:solidFill>
            </a:endParaRPr>
          </a:p>
        </p:txBody>
      </p:sp>
      <p:sp>
        <p:nvSpPr>
          <p:cNvPr id="7" name="Title 6">
            <a:extLst>
              <a:ext uri="{FF2B5EF4-FFF2-40B4-BE49-F238E27FC236}">
                <a16:creationId xmlns:a16="http://schemas.microsoft.com/office/drawing/2014/main" id="{D130CEEE-1A9F-4A20-8B7E-C251F90A6C01}"/>
              </a:ext>
            </a:extLst>
          </p:cNvPr>
          <p:cNvSpPr>
            <a:spLocks noGrp="1"/>
          </p:cNvSpPr>
          <p:nvPr>
            <p:ph type="title"/>
          </p:nvPr>
        </p:nvSpPr>
        <p:spPr>
          <a:xfrm>
            <a:off x="540088" y="2943446"/>
            <a:ext cx="2214557" cy="349249"/>
          </a:xfrm>
        </p:spPr>
        <p:txBody>
          <a:bodyPr>
            <a:normAutofit/>
          </a:bodyPr>
          <a:lstStyle/>
          <a:p>
            <a:pPr algn="ctr"/>
            <a:r>
              <a:rPr lang="en-US" sz="1800" i="1" dirty="0">
                <a:solidFill>
                  <a:schemeClr val="bg1">
                    <a:lumMod val="65000"/>
                  </a:schemeClr>
                </a:solidFill>
              </a:rPr>
              <a:t>Case #2</a:t>
            </a:r>
          </a:p>
        </p:txBody>
      </p:sp>
      <p:sp>
        <p:nvSpPr>
          <p:cNvPr id="11" name="Rectangle 10">
            <a:extLst>
              <a:ext uri="{FF2B5EF4-FFF2-40B4-BE49-F238E27FC236}">
                <a16:creationId xmlns:a16="http://schemas.microsoft.com/office/drawing/2014/main" id="{0D9F0C45-E110-4235-8A15-E6979923A45D}"/>
              </a:ext>
            </a:extLst>
          </p:cNvPr>
          <p:cNvSpPr/>
          <p:nvPr/>
        </p:nvSpPr>
        <p:spPr>
          <a:xfrm>
            <a:off x="644190" y="3292695"/>
            <a:ext cx="2006355" cy="646331"/>
          </a:xfrm>
          <a:prstGeom prst="rect">
            <a:avLst/>
          </a:prstGeom>
        </p:spPr>
        <p:txBody>
          <a:bodyPr wrap="square">
            <a:spAutoFit/>
          </a:bodyPr>
          <a:lstStyle/>
          <a:p>
            <a:pPr algn="ctr"/>
            <a:r>
              <a:rPr lang="en-US" b="1" dirty="0">
                <a:solidFill>
                  <a:schemeClr val="bg1"/>
                </a:solidFill>
              </a:rPr>
              <a:t>How do they see themselves?</a:t>
            </a:r>
          </a:p>
        </p:txBody>
      </p:sp>
    </p:spTree>
    <p:extLst>
      <p:ext uri="{BB962C8B-B14F-4D97-AF65-F5344CB8AC3E}">
        <p14:creationId xmlns:p14="http://schemas.microsoft.com/office/powerpoint/2010/main" val="3849010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6A48B4-1853-4C80-A03D-5E7069B5A853}"/>
              </a:ext>
            </a:extLst>
          </p:cNvPr>
          <p:cNvSpPr/>
          <p:nvPr/>
        </p:nvSpPr>
        <p:spPr>
          <a:xfrm>
            <a:off x="0" y="0"/>
            <a:ext cx="9144000" cy="6857990"/>
          </a:xfrm>
          <a:prstGeom prst="rect">
            <a:avLst/>
          </a:prstGeom>
          <a:ln>
            <a:solidFill>
              <a:srgbClr val="A5A5A5"/>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9" name="Title 2">
            <a:extLst>
              <a:ext uri="{FF2B5EF4-FFF2-40B4-BE49-F238E27FC236}">
                <a16:creationId xmlns:a16="http://schemas.microsoft.com/office/drawing/2014/main" id="{D557A729-96DF-460E-9106-D4A1F2372023}"/>
              </a:ext>
            </a:extLst>
          </p:cNvPr>
          <p:cNvSpPr txBox="1">
            <a:spLocks/>
          </p:cNvSpPr>
          <p:nvPr/>
        </p:nvSpPr>
        <p:spPr>
          <a:xfrm>
            <a:off x="203882" y="2250610"/>
            <a:ext cx="2391675" cy="235424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1800" b="1" dirty="0">
              <a:solidFill>
                <a:schemeClr val="bg1"/>
              </a:solidFill>
            </a:endParaRPr>
          </a:p>
        </p:txBody>
      </p:sp>
      <p:sp>
        <p:nvSpPr>
          <p:cNvPr id="7" name="Title 6">
            <a:extLst>
              <a:ext uri="{FF2B5EF4-FFF2-40B4-BE49-F238E27FC236}">
                <a16:creationId xmlns:a16="http://schemas.microsoft.com/office/drawing/2014/main" id="{D130CEEE-1A9F-4A20-8B7E-C251F90A6C01}"/>
              </a:ext>
            </a:extLst>
          </p:cNvPr>
          <p:cNvSpPr>
            <a:spLocks noGrp="1"/>
          </p:cNvSpPr>
          <p:nvPr>
            <p:ph type="title"/>
          </p:nvPr>
        </p:nvSpPr>
        <p:spPr>
          <a:xfrm>
            <a:off x="292438" y="2943446"/>
            <a:ext cx="2214557" cy="349249"/>
          </a:xfrm>
        </p:spPr>
        <p:txBody>
          <a:bodyPr>
            <a:normAutofit/>
          </a:bodyPr>
          <a:lstStyle/>
          <a:p>
            <a:pPr algn="ctr"/>
            <a:r>
              <a:rPr lang="en-US" sz="1800" i="1" dirty="0">
                <a:solidFill>
                  <a:schemeClr val="bg1">
                    <a:lumMod val="65000"/>
                  </a:schemeClr>
                </a:solidFill>
              </a:rPr>
              <a:t>Case #2</a:t>
            </a:r>
          </a:p>
        </p:txBody>
      </p:sp>
      <p:sp>
        <p:nvSpPr>
          <p:cNvPr id="11" name="Rectangle 10">
            <a:extLst>
              <a:ext uri="{FF2B5EF4-FFF2-40B4-BE49-F238E27FC236}">
                <a16:creationId xmlns:a16="http://schemas.microsoft.com/office/drawing/2014/main" id="{0D9F0C45-E110-4235-8A15-E6979923A45D}"/>
              </a:ext>
            </a:extLst>
          </p:cNvPr>
          <p:cNvSpPr/>
          <p:nvPr/>
        </p:nvSpPr>
        <p:spPr>
          <a:xfrm>
            <a:off x="396540" y="3292695"/>
            <a:ext cx="2006355" cy="646331"/>
          </a:xfrm>
          <a:prstGeom prst="rect">
            <a:avLst/>
          </a:prstGeom>
        </p:spPr>
        <p:txBody>
          <a:bodyPr wrap="square">
            <a:spAutoFit/>
          </a:bodyPr>
          <a:lstStyle/>
          <a:p>
            <a:pPr algn="ctr"/>
            <a:r>
              <a:rPr lang="en-US" b="1" dirty="0">
                <a:solidFill>
                  <a:schemeClr val="bg1"/>
                </a:solidFill>
              </a:rPr>
              <a:t>How do they react to stereotypes?</a:t>
            </a:r>
          </a:p>
        </p:txBody>
      </p:sp>
      <p:pic>
        <p:nvPicPr>
          <p:cNvPr id="5" name="Picture 4">
            <a:extLst>
              <a:ext uri="{FF2B5EF4-FFF2-40B4-BE49-F238E27FC236}">
                <a16:creationId xmlns:a16="http://schemas.microsoft.com/office/drawing/2014/main" id="{6DCEBB2D-2732-4214-9845-0646396E0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7472" y="0"/>
            <a:ext cx="6413203" cy="6857990"/>
          </a:xfrm>
          <a:prstGeom prst="rect">
            <a:avLst/>
          </a:prstGeom>
        </p:spPr>
      </p:pic>
    </p:spTree>
    <p:extLst>
      <p:ext uri="{BB962C8B-B14F-4D97-AF65-F5344CB8AC3E}">
        <p14:creationId xmlns:p14="http://schemas.microsoft.com/office/powerpoint/2010/main" val="2568143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907368F-9ECF-42C1-AA2E-C2598751BE13}"/>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dirty="0">
                <a:solidFill>
                  <a:schemeClr val="bg1"/>
                </a:solidFill>
              </a:rPr>
              <a:t>Case #3: Amazon’s AI Recruitment Tool</a:t>
            </a:r>
            <a:endParaRPr lang="en-US" sz="2800" kern="1200" dirty="0">
              <a:solidFill>
                <a:schemeClr val="bg1"/>
              </a:solidFill>
              <a:latin typeface="+mj-lt"/>
              <a:ea typeface="+mj-ea"/>
              <a:cs typeface="+mj-cs"/>
            </a:endParaRPr>
          </a:p>
        </p:txBody>
      </p:sp>
      <p:sp>
        <p:nvSpPr>
          <p:cNvPr id="7" name="Rectangle 6">
            <a:extLst>
              <a:ext uri="{FF2B5EF4-FFF2-40B4-BE49-F238E27FC236}">
                <a16:creationId xmlns:a16="http://schemas.microsoft.com/office/drawing/2014/main" id="{7CEE7CA0-0334-44A9-BD45-8CF90A7DB968}"/>
              </a:ext>
            </a:extLst>
          </p:cNvPr>
          <p:cNvSpPr/>
          <p:nvPr/>
        </p:nvSpPr>
        <p:spPr>
          <a:xfrm>
            <a:off x="2957065" y="2753396"/>
            <a:ext cx="3328860" cy="646331"/>
          </a:xfrm>
          <a:prstGeom prst="rect">
            <a:avLst/>
          </a:prstGeom>
        </p:spPr>
        <p:txBody>
          <a:bodyPr wrap="square">
            <a:spAutoFit/>
          </a:bodyPr>
          <a:lstStyle/>
          <a:p>
            <a:pPr algn="ctr"/>
            <a:r>
              <a:rPr lang="en-US" sz="3600" b="1" dirty="0">
                <a:solidFill>
                  <a:srgbClr val="FF5353"/>
                </a:solidFill>
                <a:latin typeface="Whitney"/>
              </a:rPr>
              <a:t>10 </a:t>
            </a:r>
            <a:r>
              <a:rPr lang="en-US" b="1" dirty="0">
                <a:solidFill>
                  <a:srgbClr val="FF5353"/>
                </a:solidFill>
                <a:latin typeface="Whitney"/>
              </a:rPr>
              <a:t>years of Amazon, INC. data</a:t>
            </a:r>
            <a:endParaRPr lang="en-US" sz="3600" b="1" dirty="0">
              <a:solidFill>
                <a:srgbClr val="FF5353"/>
              </a:solidFill>
            </a:endParaRPr>
          </a:p>
        </p:txBody>
      </p:sp>
      <p:grpSp>
        <p:nvGrpSpPr>
          <p:cNvPr id="2" name="Group 1">
            <a:extLst>
              <a:ext uri="{FF2B5EF4-FFF2-40B4-BE49-F238E27FC236}">
                <a16:creationId xmlns:a16="http://schemas.microsoft.com/office/drawing/2014/main" id="{6C18E18F-C6E1-4897-87FF-BD9CF1B29363}"/>
              </a:ext>
            </a:extLst>
          </p:cNvPr>
          <p:cNvGrpSpPr/>
          <p:nvPr/>
        </p:nvGrpSpPr>
        <p:grpSpPr>
          <a:xfrm>
            <a:off x="417399" y="1670659"/>
            <a:ext cx="8408193" cy="2965404"/>
            <a:chOff x="417399" y="1670659"/>
            <a:chExt cx="8408193" cy="2965404"/>
          </a:xfrm>
        </p:grpSpPr>
        <p:sp>
          <p:nvSpPr>
            <p:cNvPr id="5" name="TextBox 4">
              <a:extLst>
                <a:ext uri="{FF2B5EF4-FFF2-40B4-BE49-F238E27FC236}">
                  <a16:creationId xmlns:a16="http://schemas.microsoft.com/office/drawing/2014/main" id="{FBDAFC36-7DEF-49DE-A9AD-1D90C5A91333}"/>
                </a:ext>
              </a:extLst>
            </p:cNvPr>
            <p:cNvSpPr txBox="1"/>
            <p:nvPr/>
          </p:nvSpPr>
          <p:spPr>
            <a:xfrm>
              <a:off x="417400" y="1670659"/>
              <a:ext cx="8408192" cy="1077218"/>
            </a:xfrm>
            <a:prstGeom prst="rect">
              <a:avLst/>
            </a:prstGeom>
            <a:noFill/>
          </p:spPr>
          <p:txBody>
            <a:bodyPr wrap="square" rtlCol="0">
              <a:spAutoFit/>
            </a:bodyPr>
            <a:lstStyle/>
            <a:p>
              <a:r>
                <a:rPr lang="en-US" sz="2800" b="1" dirty="0"/>
                <a:t>How?</a:t>
              </a:r>
            </a:p>
            <a:p>
              <a:pPr algn="just"/>
              <a:r>
                <a:rPr lang="en-US" dirty="0"/>
                <a:t>Amazon’s computer models were trained to vet applicants by observing patterns in resumes submitted to the company over a 10-year period.</a:t>
              </a:r>
              <a:endParaRPr lang="en-US" b="1" dirty="0"/>
            </a:p>
          </p:txBody>
        </p:sp>
        <p:sp>
          <p:nvSpPr>
            <p:cNvPr id="11" name="TextBox 10">
              <a:extLst>
                <a:ext uri="{FF2B5EF4-FFF2-40B4-BE49-F238E27FC236}">
                  <a16:creationId xmlns:a16="http://schemas.microsoft.com/office/drawing/2014/main" id="{81FDA190-BB56-42BA-B82B-BCE5E4C9930F}"/>
                </a:ext>
              </a:extLst>
            </p:cNvPr>
            <p:cNvSpPr txBox="1"/>
            <p:nvPr/>
          </p:nvSpPr>
          <p:spPr>
            <a:xfrm>
              <a:off x="417399" y="3558845"/>
              <a:ext cx="8408193" cy="1077218"/>
            </a:xfrm>
            <a:prstGeom prst="rect">
              <a:avLst/>
            </a:prstGeom>
            <a:noFill/>
          </p:spPr>
          <p:txBody>
            <a:bodyPr wrap="square" rtlCol="0">
              <a:spAutoFit/>
            </a:bodyPr>
            <a:lstStyle/>
            <a:p>
              <a:r>
                <a:rPr lang="en-US" sz="2800" b="1" dirty="0"/>
                <a:t>What’s the issue?</a:t>
              </a:r>
            </a:p>
            <a:p>
              <a:r>
                <a:rPr lang="en-US" dirty="0"/>
                <a:t>Did not manage to find a way to make the tool gender-neutral because it gets stuck on:</a:t>
              </a:r>
            </a:p>
            <a:p>
              <a:pPr algn="just"/>
              <a:r>
                <a:rPr lang="en-US" b="1" dirty="0"/>
                <a:t>men domination in companies </a:t>
              </a:r>
              <a:r>
                <a:rPr lang="en-US" dirty="0"/>
                <a:t>and </a:t>
              </a:r>
              <a:r>
                <a:rPr lang="en-US" b="1" dirty="0"/>
                <a:t>masculine language</a:t>
              </a:r>
              <a:r>
                <a:rPr lang="en-US" dirty="0"/>
                <a:t> (terms).</a:t>
              </a:r>
            </a:p>
          </p:txBody>
        </p:sp>
      </p:grpSp>
      <p:grpSp>
        <p:nvGrpSpPr>
          <p:cNvPr id="15" name="Group 14">
            <a:extLst>
              <a:ext uri="{FF2B5EF4-FFF2-40B4-BE49-F238E27FC236}">
                <a16:creationId xmlns:a16="http://schemas.microsoft.com/office/drawing/2014/main" id="{FADC157C-2709-4A0A-B663-7053BC0C0DDA}"/>
              </a:ext>
            </a:extLst>
          </p:cNvPr>
          <p:cNvGrpSpPr/>
          <p:nvPr/>
        </p:nvGrpSpPr>
        <p:grpSpPr>
          <a:xfrm>
            <a:off x="293824" y="4907440"/>
            <a:ext cx="4327671" cy="1649981"/>
            <a:chOff x="244329" y="5115322"/>
            <a:chExt cx="4327671" cy="1649981"/>
          </a:xfrm>
        </p:grpSpPr>
        <p:pic>
          <p:nvPicPr>
            <p:cNvPr id="4" name="Picture 3">
              <a:extLst>
                <a:ext uri="{FF2B5EF4-FFF2-40B4-BE49-F238E27FC236}">
                  <a16:creationId xmlns:a16="http://schemas.microsoft.com/office/drawing/2014/main" id="{52EC9AAD-8D01-4058-B8E7-A624006427C3}"/>
                </a:ext>
              </a:extLst>
            </p:cNvPr>
            <p:cNvPicPr>
              <a:picLocks noChangeAspect="1"/>
            </p:cNvPicPr>
            <p:nvPr/>
          </p:nvPicPr>
          <p:blipFill rotWithShape="1">
            <a:blip r:embed="rId3"/>
            <a:srcRect t="21064" b="50649"/>
            <a:stretch/>
          </p:blipFill>
          <p:spPr>
            <a:xfrm>
              <a:off x="244329" y="5366946"/>
              <a:ext cx="4327671" cy="1398357"/>
            </a:xfrm>
            <a:prstGeom prst="rect">
              <a:avLst/>
            </a:prstGeom>
          </p:spPr>
        </p:pic>
        <p:pic>
          <p:nvPicPr>
            <p:cNvPr id="13" name="Picture 12">
              <a:extLst>
                <a:ext uri="{FF2B5EF4-FFF2-40B4-BE49-F238E27FC236}">
                  <a16:creationId xmlns:a16="http://schemas.microsoft.com/office/drawing/2014/main" id="{672A3844-83F9-4693-89E4-6ABF4290B826}"/>
                </a:ext>
              </a:extLst>
            </p:cNvPr>
            <p:cNvPicPr>
              <a:picLocks noChangeAspect="1"/>
            </p:cNvPicPr>
            <p:nvPr/>
          </p:nvPicPr>
          <p:blipFill rotWithShape="1">
            <a:blip r:embed="rId3"/>
            <a:srcRect t="7857" r="62947" b="88553"/>
            <a:stretch/>
          </p:blipFill>
          <p:spPr>
            <a:xfrm>
              <a:off x="1666875" y="5115322"/>
              <a:ext cx="1717821" cy="190096"/>
            </a:xfrm>
            <a:prstGeom prst="rect">
              <a:avLst/>
            </a:prstGeom>
          </p:spPr>
        </p:pic>
      </p:grpSp>
      <p:grpSp>
        <p:nvGrpSpPr>
          <p:cNvPr id="9" name="Group 8">
            <a:extLst>
              <a:ext uri="{FF2B5EF4-FFF2-40B4-BE49-F238E27FC236}">
                <a16:creationId xmlns:a16="http://schemas.microsoft.com/office/drawing/2014/main" id="{D53D22FA-7D4A-4BEF-9866-BEAF5C9C1296}"/>
              </a:ext>
            </a:extLst>
          </p:cNvPr>
          <p:cNvGrpSpPr/>
          <p:nvPr/>
        </p:nvGrpSpPr>
        <p:grpSpPr>
          <a:xfrm>
            <a:off x="4621495" y="4918419"/>
            <a:ext cx="4327671" cy="1578883"/>
            <a:chOff x="4636112" y="5088617"/>
            <a:chExt cx="4327671" cy="1578883"/>
          </a:xfrm>
        </p:grpSpPr>
        <p:pic>
          <p:nvPicPr>
            <p:cNvPr id="12" name="Picture 11">
              <a:extLst>
                <a:ext uri="{FF2B5EF4-FFF2-40B4-BE49-F238E27FC236}">
                  <a16:creationId xmlns:a16="http://schemas.microsoft.com/office/drawing/2014/main" id="{01933B00-E77A-48A1-B888-61E6899E0853}"/>
                </a:ext>
              </a:extLst>
            </p:cNvPr>
            <p:cNvPicPr>
              <a:picLocks noChangeAspect="1"/>
            </p:cNvPicPr>
            <p:nvPr/>
          </p:nvPicPr>
          <p:blipFill rotWithShape="1">
            <a:blip r:embed="rId3"/>
            <a:srcRect t="61245" b="14425"/>
            <a:stretch/>
          </p:blipFill>
          <p:spPr>
            <a:xfrm>
              <a:off x="4636112" y="5464751"/>
              <a:ext cx="4327671" cy="1202749"/>
            </a:xfrm>
            <a:prstGeom prst="rect">
              <a:avLst/>
            </a:prstGeom>
          </p:spPr>
        </p:pic>
        <p:pic>
          <p:nvPicPr>
            <p:cNvPr id="14" name="Picture 13">
              <a:extLst>
                <a:ext uri="{FF2B5EF4-FFF2-40B4-BE49-F238E27FC236}">
                  <a16:creationId xmlns:a16="http://schemas.microsoft.com/office/drawing/2014/main" id="{625EBCF6-75A3-4244-B7C4-3A354BA9B706}"/>
                </a:ext>
              </a:extLst>
            </p:cNvPr>
            <p:cNvPicPr>
              <a:picLocks noChangeAspect="1"/>
            </p:cNvPicPr>
            <p:nvPr/>
          </p:nvPicPr>
          <p:blipFill rotWithShape="1">
            <a:blip r:embed="rId3"/>
            <a:srcRect t="54313" r="41399" b="42098"/>
            <a:stretch/>
          </p:blipFill>
          <p:spPr>
            <a:xfrm>
              <a:off x="5627090" y="5088617"/>
              <a:ext cx="2716810" cy="190096"/>
            </a:xfrm>
            <a:prstGeom prst="rect">
              <a:avLst/>
            </a:prstGeom>
          </p:spPr>
        </p:pic>
      </p:grpSp>
      <p:pic>
        <p:nvPicPr>
          <p:cNvPr id="17" name="Picture 16">
            <a:extLst>
              <a:ext uri="{FF2B5EF4-FFF2-40B4-BE49-F238E27FC236}">
                <a16:creationId xmlns:a16="http://schemas.microsoft.com/office/drawing/2014/main" id="{9C4D1B61-7293-4ADF-9DF6-4CAC7647C7F0}"/>
              </a:ext>
            </a:extLst>
          </p:cNvPr>
          <p:cNvPicPr>
            <a:picLocks noChangeAspect="1"/>
          </p:cNvPicPr>
          <p:nvPr/>
        </p:nvPicPr>
        <p:blipFill rotWithShape="1">
          <a:blip r:embed="rId3"/>
          <a:srcRect l="-766" t="12233" r="76936" b="85017"/>
          <a:stretch/>
        </p:blipFill>
        <p:spPr>
          <a:xfrm>
            <a:off x="4056368" y="6577313"/>
            <a:ext cx="1031263" cy="135949"/>
          </a:xfrm>
          <a:prstGeom prst="rect">
            <a:avLst/>
          </a:prstGeom>
        </p:spPr>
      </p:pic>
      <p:sp>
        <p:nvSpPr>
          <p:cNvPr id="16" name="Title 2">
            <a:extLst>
              <a:ext uri="{FF2B5EF4-FFF2-40B4-BE49-F238E27FC236}">
                <a16:creationId xmlns:a16="http://schemas.microsoft.com/office/drawing/2014/main" id="{FBF394E2-31F9-4725-A58D-75423CDC060A}"/>
              </a:ext>
            </a:extLst>
          </p:cNvPr>
          <p:cNvSpPr txBox="1">
            <a:spLocks/>
          </p:cNvSpPr>
          <p:nvPr/>
        </p:nvSpPr>
        <p:spPr>
          <a:xfrm>
            <a:off x="-78910" y="380375"/>
            <a:ext cx="8408193"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bg1"/>
                </a:solidFill>
              </a:rPr>
              <a:t>The problem, or the cure?</a:t>
            </a:r>
            <a:endParaRPr lang="en-US" sz="2800" dirty="0">
              <a:solidFill>
                <a:schemeClr val="bg1"/>
              </a:solidFill>
            </a:endParaRPr>
          </a:p>
        </p:txBody>
      </p:sp>
    </p:spTree>
    <p:extLst>
      <p:ext uri="{BB962C8B-B14F-4D97-AF65-F5344CB8AC3E}">
        <p14:creationId xmlns:p14="http://schemas.microsoft.com/office/powerpoint/2010/main" val="2660256779"/>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1E5CBA2-9B66-42DF-9868-43EA1169B064}"/>
              </a:ext>
            </a:extLst>
          </p:cNvPr>
          <p:cNvSpPr/>
          <p:nvPr/>
        </p:nvSpPr>
        <p:spPr>
          <a:xfrm>
            <a:off x="-2543" y="-1"/>
            <a:ext cx="4209973" cy="685799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wrap="square" rtlCol="0" anchor="ctr"/>
          <a:lstStyle/>
          <a:p>
            <a:pPr algn="ctr"/>
            <a:endParaRPr lang="en-US"/>
          </a:p>
        </p:txBody>
      </p:sp>
      <p:sp>
        <p:nvSpPr>
          <p:cNvPr id="3" name="Title 2">
            <a:extLst>
              <a:ext uri="{FF2B5EF4-FFF2-40B4-BE49-F238E27FC236}">
                <a16:creationId xmlns:a16="http://schemas.microsoft.com/office/drawing/2014/main" id="{4907368F-9ECF-42C1-AA2E-C2598751BE13}"/>
              </a:ext>
            </a:extLst>
          </p:cNvPr>
          <p:cNvSpPr>
            <a:spLocks noGrp="1"/>
          </p:cNvSpPr>
          <p:nvPr>
            <p:ph type="title"/>
          </p:nvPr>
        </p:nvSpPr>
        <p:spPr>
          <a:xfrm>
            <a:off x="357376" y="1993584"/>
            <a:ext cx="3490722" cy="1597315"/>
          </a:xfrm>
          <a:noFill/>
          <a:ln w="19050">
            <a:solidFill>
              <a:schemeClr val="bg1"/>
            </a:solidFill>
          </a:ln>
        </p:spPr>
        <p:txBody>
          <a:bodyPr vert="horz" wrap="square" lIns="91440" tIns="45720" rIns="91440" bIns="45720" rtlCol="0" anchor="ctr">
            <a:normAutofit/>
          </a:bodyPr>
          <a:lstStyle/>
          <a:p>
            <a:pPr algn="ctr"/>
            <a:r>
              <a:rPr lang="en-US" sz="2400" b="1" kern="1200" dirty="0">
                <a:solidFill>
                  <a:schemeClr val="bg1"/>
                </a:solidFill>
                <a:latin typeface="+mj-lt"/>
                <a:ea typeface="+mj-ea"/>
                <a:cs typeface="+mj-cs"/>
              </a:rPr>
              <a:t>The problem, or the cure?</a:t>
            </a:r>
          </a:p>
        </p:txBody>
      </p:sp>
      <p:sp>
        <p:nvSpPr>
          <p:cNvPr id="5" name="TextBox 4">
            <a:extLst>
              <a:ext uri="{FF2B5EF4-FFF2-40B4-BE49-F238E27FC236}">
                <a16:creationId xmlns:a16="http://schemas.microsoft.com/office/drawing/2014/main" id="{FBDAFC36-7DEF-49DE-A9AD-1D90C5A91333}"/>
              </a:ext>
            </a:extLst>
          </p:cNvPr>
          <p:cNvSpPr txBox="1"/>
          <p:nvPr/>
        </p:nvSpPr>
        <p:spPr>
          <a:xfrm>
            <a:off x="-2543" y="4400906"/>
            <a:ext cx="3850641" cy="1652760"/>
          </a:xfrm>
          <a:prstGeom prst="rect">
            <a:avLst/>
          </a:prstGeom>
        </p:spPr>
        <p:txBody>
          <a:bodyPr vert="horz" lIns="0" tIns="45720" rIns="0" bIns="45720" rtlCol="0" anchor="b">
            <a:spAutoFit/>
          </a:bodyPr>
          <a:lstStyle/>
          <a:p>
            <a:pPr marL="457200" indent="-228600" defTabSz="914400">
              <a:lnSpc>
                <a:spcPct val="90000"/>
              </a:lnSpc>
              <a:spcAft>
                <a:spcPts val="600"/>
              </a:spcAft>
              <a:buFont typeface="Arial" panose="020B0604020202020204" pitchFamily="34" charset="0"/>
              <a:buChar char="•"/>
            </a:pPr>
            <a:r>
              <a:rPr lang="en-US" sz="1700" b="1" dirty="0">
                <a:solidFill>
                  <a:schemeClr val="bg1"/>
                </a:solidFill>
              </a:rPr>
              <a:t>It’s impossible to prevent human bias</a:t>
            </a:r>
            <a:br>
              <a:rPr lang="en-US" sz="1700" b="1" dirty="0">
                <a:solidFill>
                  <a:schemeClr val="bg1"/>
                </a:solidFill>
              </a:rPr>
            </a:br>
            <a:r>
              <a:rPr lang="en-US" sz="1400" dirty="0">
                <a:solidFill>
                  <a:schemeClr val="bg1"/>
                </a:solidFill>
              </a:rPr>
              <a:t>It’s part of the technology created.</a:t>
            </a:r>
            <a:endParaRPr lang="en-US" sz="1700" dirty="0">
              <a:solidFill>
                <a:schemeClr val="bg1"/>
              </a:solidFill>
            </a:endParaRPr>
          </a:p>
          <a:p>
            <a:pPr defTabSz="914400">
              <a:lnSpc>
                <a:spcPct val="90000"/>
              </a:lnSpc>
              <a:spcAft>
                <a:spcPts val="600"/>
              </a:spcAft>
            </a:pPr>
            <a:endParaRPr lang="en-US" sz="1700" dirty="0">
              <a:solidFill>
                <a:schemeClr val="bg1"/>
              </a:solidFill>
            </a:endParaRPr>
          </a:p>
          <a:p>
            <a:pPr indent="-228600" defTabSz="914400">
              <a:lnSpc>
                <a:spcPct val="90000"/>
              </a:lnSpc>
              <a:spcAft>
                <a:spcPts val="600"/>
              </a:spcAft>
              <a:buFont typeface="Arial" panose="020B0604020202020204" pitchFamily="34" charset="0"/>
              <a:buChar char="•"/>
            </a:pPr>
            <a:endParaRPr lang="en-US" sz="1700" dirty="0">
              <a:solidFill>
                <a:schemeClr val="bg1"/>
              </a:solidFill>
            </a:endParaRPr>
          </a:p>
          <a:p>
            <a:pPr marL="457200" indent="-228600" defTabSz="914400">
              <a:lnSpc>
                <a:spcPct val="90000"/>
              </a:lnSpc>
              <a:spcAft>
                <a:spcPts val="600"/>
              </a:spcAft>
              <a:buFont typeface="Arial" panose="020B0604020202020204" pitchFamily="34" charset="0"/>
              <a:buChar char="•"/>
            </a:pPr>
            <a:r>
              <a:rPr lang="en-US" sz="1700" b="1" dirty="0">
                <a:solidFill>
                  <a:schemeClr val="bg1"/>
                </a:solidFill>
              </a:rPr>
              <a:t>Give correction tools to every human</a:t>
            </a:r>
            <a:br>
              <a:rPr lang="en-US" sz="1700" b="1" dirty="0">
                <a:solidFill>
                  <a:schemeClr val="bg1"/>
                </a:solidFill>
              </a:rPr>
            </a:br>
            <a:r>
              <a:rPr lang="en-US" sz="1400" dirty="0">
                <a:solidFill>
                  <a:schemeClr val="bg1"/>
                </a:solidFill>
              </a:rPr>
              <a:t>“Report inappropriate predictions”</a:t>
            </a:r>
            <a:endParaRPr lang="en-US" sz="1700" dirty="0">
              <a:solidFill>
                <a:schemeClr val="bg1"/>
              </a:solidFill>
            </a:endParaRPr>
          </a:p>
        </p:txBody>
      </p:sp>
      <p:pic>
        <p:nvPicPr>
          <p:cNvPr id="10" name="Picture 9">
            <a:extLst>
              <a:ext uri="{FF2B5EF4-FFF2-40B4-BE49-F238E27FC236}">
                <a16:creationId xmlns:a16="http://schemas.microsoft.com/office/drawing/2014/main" id="{8287F58D-A44C-436D-B38B-696472EDC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741" y="0"/>
            <a:ext cx="4933950" cy="6858000"/>
          </a:xfrm>
          <a:prstGeom prst="rect">
            <a:avLst/>
          </a:prstGeom>
        </p:spPr>
      </p:pic>
    </p:spTree>
    <p:extLst>
      <p:ext uri="{BB962C8B-B14F-4D97-AF65-F5344CB8AC3E}">
        <p14:creationId xmlns:p14="http://schemas.microsoft.com/office/powerpoint/2010/main" val="1108438267"/>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D17D9-30B5-4A5D-BAE3-6BBDFB61CAB4}"/>
              </a:ext>
            </a:extLst>
          </p:cNvPr>
          <p:cNvSpPr>
            <a:spLocks noGrp="1"/>
          </p:cNvSpPr>
          <p:nvPr>
            <p:ph type="title"/>
          </p:nvPr>
        </p:nvSpPr>
        <p:spPr>
          <a:xfrm>
            <a:off x="324852" y="5091762"/>
            <a:ext cx="5780671" cy="1264588"/>
          </a:xfrm>
        </p:spPr>
        <p:txBody>
          <a:bodyPr vert="horz" lIns="91440" tIns="45720" rIns="91440" bIns="45720" rtlCol="0" anchor="ctr">
            <a:normAutofit/>
          </a:bodyPr>
          <a:lstStyle/>
          <a:p>
            <a:pPr algn="r"/>
            <a:r>
              <a:rPr lang="en-US" sz="3600" b="1" dirty="0"/>
              <a:t>What are we talking about?</a:t>
            </a:r>
          </a:p>
        </p:txBody>
      </p:sp>
      <p:pic>
        <p:nvPicPr>
          <p:cNvPr id="4" name="Picture 3">
            <a:extLst>
              <a:ext uri="{FF2B5EF4-FFF2-40B4-BE49-F238E27FC236}">
                <a16:creationId xmlns:a16="http://schemas.microsoft.com/office/drawing/2014/main" id="{D5095D89-3229-49E5-A156-04AFB23DD4E8}"/>
              </a:ext>
            </a:extLst>
          </p:cNvPr>
          <p:cNvPicPr>
            <a:picLocks noChangeAspect="1"/>
          </p:cNvPicPr>
          <p:nvPr/>
        </p:nvPicPr>
        <p:blipFill rotWithShape="1">
          <a:blip r:embed="rId3">
            <a:duotone>
              <a:prstClr val="black"/>
              <a:srgbClr val="E7E6E6">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rcRect l="12678" r="15822"/>
          <a:stretch/>
        </p:blipFill>
        <p:spPr>
          <a:xfrm>
            <a:off x="-2987" y="10"/>
            <a:ext cx="9143999" cy="4571990"/>
          </a:xfrm>
          <a:prstGeom prst="rect">
            <a:avLst/>
          </a:prstGeom>
        </p:spPr>
      </p:pic>
      <p:cxnSp>
        <p:nvCxnSpPr>
          <p:cNvPr id="9" name="Straight Connector 8">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160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636AB1-6DBB-4126-827E-C09AEF4AF23B}"/>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8258" r="16242"/>
          <a:stretch/>
        </p:blipFill>
        <p:spPr>
          <a:xfrm>
            <a:off x="-2987" y="10"/>
            <a:ext cx="9143999" cy="4571990"/>
          </a:xfrm>
          <a:prstGeom prst="rect">
            <a:avLst/>
          </a:prstGeom>
        </p:spPr>
      </p:pic>
      <p:cxnSp>
        <p:nvCxnSpPr>
          <p:cNvPr id="24" name="Straight Connector 23">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C573C5F7-2650-48AE-8B3E-4411B1C067D1}"/>
              </a:ext>
            </a:extLst>
          </p:cNvPr>
          <p:cNvSpPr txBox="1">
            <a:spLocks/>
          </p:cNvSpPr>
          <p:nvPr/>
        </p:nvSpPr>
        <p:spPr>
          <a:xfrm>
            <a:off x="324852" y="5091762"/>
            <a:ext cx="5780671" cy="12645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b="1"/>
              <a:t>What are we talking about?</a:t>
            </a:r>
            <a:endParaRPr lang="en-US" sz="3600" b="1" dirty="0"/>
          </a:p>
        </p:txBody>
      </p:sp>
    </p:spTree>
    <p:extLst>
      <p:ext uri="{BB962C8B-B14F-4D97-AF65-F5344CB8AC3E}">
        <p14:creationId xmlns:p14="http://schemas.microsoft.com/office/powerpoint/2010/main" val="2136178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FB02E-B6BA-4EE8-927E-289ED1E1ED42}"/>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00"/>
                    </a14:imgEffect>
                    <a14:imgEffect>
                      <a14:brightnessContrast contrast="40000"/>
                    </a14:imgEffect>
                  </a14:imgLayer>
                </a14:imgProps>
              </a:ext>
            </a:extLst>
          </a:blip>
          <a:srcRect l="-33" t="6980" r="33" b="4132"/>
          <a:stretch/>
        </p:blipFill>
        <p:spPr>
          <a:xfrm>
            <a:off x="-2987" y="10"/>
            <a:ext cx="9143999" cy="4571990"/>
          </a:xfrm>
          <a:prstGeom prst="rect">
            <a:avLst/>
          </a:prstGeom>
        </p:spPr>
      </p:pic>
      <p:cxnSp>
        <p:nvCxnSpPr>
          <p:cNvPr id="29" name="Straight Connector 28">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8CF767CF-AE8E-4E08-B1DB-53CE9921733D}"/>
              </a:ext>
            </a:extLst>
          </p:cNvPr>
          <p:cNvSpPr txBox="1">
            <a:spLocks/>
          </p:cNvSpPr>
          <p:nvPr/>
        </p:nvSpPr>
        <p:spPr>
          <a:xfrm>
            <a:off x="324852" y="5091762"/>
            <a:ext cx="5780671" cy="12645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b="1"/>
              <a:t>What are we talking about?</a:t>
            </a:r>
            <a:endParaRPr lang="en-US" sz="3600" b="1" dirty="0"/>
          </a:p>
        </p:txBody>
      </p:sp>
    </p:spTree>
    <p:extLst>
      <p:ext uri="{BB962C8B-B14F-4D97-AF65-F5344CB8AC3E}">
        <p14:creationId xmlns:p14="http://schemas.microsoft.com/office/powerpoint/2010/main" val="702054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907368F-9ECF-42C1-AA2E-C2598751BE13}"/>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a:solidFill>
                  <a:schemeClr val="bg1"/>
                </a:solidFill>
                <a:latin typeface="+mj-lt"/>
                <a:ea typeface="+mj-ea"/>
                <a:cs typeface="+mj-cs"/>
              </a:rPr>
              <a:t>Introduction</a:t>
            </a:r>
          </a:p>
        </p:txBody>
      </p:sp>
      <p:pic>
        <p:nvPicPr>
          <p:cNvPr id="8" name="Content Placeholder 7">
            <a:extLst>
              <a:ext uri="{FF2B5EF4-FFF2-40B4-BE49-F238E27FC236}">
                <a16:creationId xmlns:a16="http://schemas.microsoft.com/office/drawing/2014/main" id="{7950203A-3539-4746-81CA-0B785F64D120}"/>
              </a:ext>
            </a:extLst>
          </p:cNvPr>
          <p:cNvPicPr>
            <a:picLocks noGrp="1" noChangeAspect="1"/>
          </p:cNvPicPr>
          <p:nvPr>
            <p:ph idx="1"/>
          </p:nvPr>
        </p:nvPicPr>
        <p:blipFill>
          <a:blip r:embed="rId3"/>
          <a:stretch>
            <a:fillRect/>
          </a:stretch>
        </p:blipFill>
        <p:spPr>
          <a:xfrm>
            <a:off x="1727858" y="1675227"/>
            <a:ext cx="5688283" cy="4394199"/>
          </a:xfrm>
          <a:prstGeom prst="rect">
            <a:avLst/>
          </a:prstGeom>
        </p:spPr>
      </p:pic>
    </p:spTree>
    <p:extLst>
      <p:ext uri="{BB962C8B-B14F-4D97-AF65-F5344CB8AC3E}">
        <p14:creationId xmlns:p14="http://schemas.microsoft.com/office/powerpoint/2010/main" val="1449401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907368F-9ECF-42C1-AA2E-C2598751BE13}"/>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a:solidFill>
                  <a:schemeClr val="bg1"/>
                </a:solidFill>
                <a:latin typeface="+mj-lt"/>
                <a:ea typeface="+mj-ea"/>
                <a:cs typeface="+mj-cs"/>
              </a:rPr>
              <a:t>Introduction</a:t>
            </a:r>
          </a:p>
        </p:txBody>
      </p:sp>
      <p:pic>
        <p:nvPicPr>
          <p:cNvPr id="6" name="Content Placeholder 5">
            <a:extLst>
              <a:ext uri="{FF2B5EF4-FFF2-40B4-BE49-F238E27FC236}">
                <a16:creationId xmlns:a16="http://schemas.microsoft.com/office/drawing/2014/main" id="{DC37BEE1-968E-45B1-B657-3515E671D55C}"/>
              </a:ext>
            </a:extLst>
          </p:cNvPr>
          <p:cNvPicPr>
            <a:picLocks noGrp="1" noChangeAspect="1"/>
          </p:cNvPicPr>
          <p:nvPr>
            <p:ph idx="1"/>
          </p:nvPr>
        </p:nvPicPr>
        <p:blipFill>
          <a:blip r:embed="rId3"/>
          <a:stretch>
            <a:fillRect/>
          </a:stretch>
        </p:blipFill>
        <p:spPr>
          <a:xfrm>
            <a:off x="1859190" y="1825625"/>
            <a:ext cx="5425620" cy="4351338"/>
          </a:xfrm>
          <a:prstGeom prst="rect">
            <a:avLst/>
          </a:prstGeom>
        </p:spPr>
      </p:pic>
    </p:spTree>
    <p:extLst>
      <p:ext uri="{BB962C8B-B14F-4D97-AF65-F5344CB8AC3E}">
        <p14:creationId xmlns:p14="http://schemas.microsoft.com/office/powerpoint/2010/main" val="394479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907368F-9ECF-42C1-AA2E-C2598751BE13}"/>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dirty="0">
                <a:solidFill>
                  <a:schemeClr val="bg1"/>
                </a:solidFill>
                <a:latin typeface="+mj-lt"/>
                <a:ea typeface="+mj-ea"/>
                <a:cs typeface="+mj-cs"/>
              </a:rPr>
              <a:t>Case #1</a:t>
            </a:r>
            <a:r>
              <a:rPr lang="en-US" sz="2800" dirty="0">
                <a:solidFill>
                  <a:schemeClr val="bg1"/>
                </a:solidFill>
              </a:rPr>
              <a:t>: A Cell Phone that Can Diagnose Cancer</a:t>
            </a:r>
            <a:endParaRPr lang="en-US" sz="2800" kern="1200" dirty="0">
              <a:solidFill>
                <a:schemeClr val="bg1"/>
              </a:solidFill>
              <a:latin typeface="+mj-lt"/>
              <a:ea typeface="+mj-ea"/>
              <a:cs typeface="+mj-cs"/>
            </a:endParaRPr>
          </a:p>
        </p:txBody>
      </p:sp>
      <p:sp>
        <p:nvSpPr>
          <p:cNvPr id="7" name="TextBox 6">
            <a:extLst>
              <a:ext uri="{FF2B5EF4-FFF2-40B4-BE49-F238E27FC236}">
                <a16:creationId xmlns:a16="http://schemas.microsoft.com/office/drawing/2014/main" id="{BF8BA1C3-ABF7-41DF-A9D5-714B147278C1}"/>
              </a:ext>
            </a:extLst>
          </p:cNvPr>
          <p:cNvSpPr txBox="1"/>
          <p:nvPr/>
        </p:nvSpPr>
        <p:spPr>
          <a:xfrm>
            <a:off x="580947" y="2055335"/>
            <a:ext cx="7982106" cy="1077218"/>
          </a:xfrm>
          <a:prstGeom prst="rect">
            <a:avLst/>
          </a:prstGeom>
          <a:noFill/>
        </p:spPr>
        <p:txBody>
          <a:bodyPr wrap="square" rtlCol="0">
            <a:spAutoFit/>
          </a:bodyPr>
          <a:lstStyle/>
          <a:p>
            <a:r>
              <a:rPr lang="en-US" sz="2800" b="1" dirty="0"/>
              <a:t>How?</a:t>
            </a:r>
          </a:p>
          <a:p>
            <a:r>
              <a:rPr lang="en-US" dirty="0"/>
              <a:t>A computer trained </a:t>
            </a:r>
            <a:r>
              <a:rPr lang="en-US" b="1" dirty="0"/>
              <a:t>to identify images of skin cancer moles and lesions</a:t>
            </a:r>
            <a:r>
              <a:rPr lang="en-US" dirty="0"/>
              <a:t> as accurately as 21 board-certified dermatologists…</a:t>
            </a:r>
            <a:endParaRPr lang="en-US" b="1" dirty="0"/>
          </a:p>
        </p:txBody>
      </p:sp>
      <p:grpSp>
        <p:nvGrpSpPr>
          <p:cNvPr id="9" name="Group 8">
            <a:extLst>
              <a:ext uri="{FF2B5EF4-FFF2-40B4-BE49-F238E27FC236}">
                <a16:creationId xmlns:a16="http://schemas.microsoft.com/office/drawing/2014/main" id="{F1292CFE-232E-4920-AE34-58A4AB182A6F}"/>
              </a:ext>
            </a:extLst>
          </p:cNvPr>
          <p:cNvGrpSpPr/>
          <p:nvPr/>
        </p:nvGrpSpPr>
        <p:grpSpPr>
          <a:xfrm>
            <a:off x="1559762" y="3293586"/>
            <a:ext cx="6024474" cy="646331"/>
            <a:chOff x="1123872" y="3429000"/>
            <a:chExt cx="6024474" cy="646331"/>
          </a:xfrm>
        </p:grpSpPr>
        <p:sp>
          <p:nvSpPr>
            <p:cNvPr id="6" name="Rectangle 5">
              <a:extLst>
                <a:ext uri="{FF2B5EF4-FFF2-40B4-BE49-F238E27FC236}">
                  <a16:creationId xmlns:a16="http://schemas.microsoft.com/office/drawing/2014/main" id="{D0C8827E-1A0E-4194-9DE8-3C37BA9512D0}"/>
                </a:ext>
              </a:extLst>
            </p:cNvPr>
            <p:cNvSpPr/>
            <p:nvPr/>
          </p:nvSpPr>
          <p:spPr>
            <a:xfrm>
              <a:off x="1123872" y="3429000"/>
              <a:ext cx="2482474" cy="646331"/>
            </a:xfrm>
            <a:prstGeom prst="rect">
              <a:avLst/>
            </a:prstGeom>
          </p:spPr>
          <p:txBody>
            <a:bodyPr wrap="none">
              <a:spAutoFit/>
            </a:bodyPr>
            <a:lstStyle/>
            <a:p>
              <a:r>
                <a:rPr lang="en-US" sz="3600" b="1" dirty="0">
                  <a:solidFill>
                    <a:srgbClr val="FF5353"/>
                  </a:solidFill>
                  <a:latin typeface="Whitney"/>
                </a:rPr>
                <a:t>129,450 </a:t>
              </a:r>
              <a:r>
                <a:rPr lang="en-US" b="1" dirty="0">
                  <a:solidFill>
                    <a:srgbClr val="FF5353"/>
                  </a:solidFill>
                  <a:latin typeface="Whitney"/>
                </a:rPr>
                <a:t>images</a:t>
              </a:r>
              <a:endParaRPr lang="en-US" sz="3600" b="1" dirty="0">
                <a:solidFill>
                  <a:srgbClr val="FF5353"/>
                </a:solidFill>
              </a:endParaRPr>
            </a:p>
          </p:txBody>
        </p:sp>
        <p:sp>
          <p:nvSpPr>
            <p:cNvPr id="10" name="Rectangle 9">
              <a:extLst>
                <a:ext uri="{FF2B5EF4-FFF2-40B4-BE49-F238E27FC236}">
                  <a16:creationId xmlns:a16="http://schemas.microsoft.com/office/drawing/2014/main" id="{48D8354E-5F9D-422F-A5B3-8E543F5F417F}"/>
                </a:ext>
              </a:extLst>
            </p:cNvPr>
            <p:cNvSpPr/>
            <p:nvPr/>
          </p:nvSpPr>
          <p:spPr>
            <a:xfrm>
              <a:off x="4572000" y="3429000"/>
              <a:ext cx="2576346" cy="646331"/>
            </a:xfrm>
            <a:prstGeom prst="rect">
              <a:avLst/>
            </a:prstGeom>
          </p:spPr>
          <p:txBody>
            <a:bodyPr wrap="none">
              <a:spAutoFit/>
            </a:bodyPr>
            <a:lstStyle/>
            <a:p>
              <a:r>
                <a:rPr lang="en-US" sz="3600" b="1" dirty="0">
                  <a:solidFill>
                    <a:srgbClr val="FF5353"/>
                  </a:solidFill>
                  <a:latin typeface="Whitney"/>
                </a:rPr>
                <a:t>2,000 </a:t>
              </a:r>
              <a:r>
                <a:rPr lang="en-US" b="1" dirty="0">
                  <a:solidFill>
                    <a:srgbClr val="FF5353"/>
                  </a:solidFill>
                  <a:latin typeface="Whitney"/>
                </a:rPr>
                <a:t>skin diseases</a:t>
              </a:r>
              <a:endParaRPr lang="en-US" sz="3600" b="1" dirty="0">
                <a:solidFill>
                  <a:srgbClr val="FF5353"/>
                </a:solidFill>
              </a:endParaRPr>
            </a:p>
          </p:txBody>
        </p:sp>
      </p:grpSp>
      <p:sp>
        <p:nvSpPr>
          <p:cNvPr id="12" name="TextBox 11">
            <a:extLst>
              <a:ext uri="{FF2B5EF4-FFF2-40B4-BE49-F238E27FC236}">
                <a16:creationId xmlns:a16="http://schemas.microsoft.com/office/drawing/2014/main" id="{AE297F1C-0A5D-4B18-B193-FCD5E11E26E4}"/>
              </a:ext>
            </a:extLst>
          </p:cNvPr>
          <p:cNvSpPr txBox="1"/>
          <p:nvPr/>
        </p:nvSpPr>
        <p:spPr>
          <a:xfrm>
            <a:off x="580947" y="4606950"/>
            <a:ext cx="7982106" cy="800219"/>
          </a:xfrm>
          <a:prstGeom prst="rect">
            <a:avLst/>
          </a:prstGeom>
          <a:noFill/>
        </p:spPr>
        <p:txBody>
          <a:bodyPr wrap="square" rtlCol="0">
            <a:spAutoFit/>
          </a:bodyPr>
          <a:lstStyle/>
          <a:p>
            <a:r>
              <a:rPr lang="en-US" sz="2800" b="1" dirty="0"/>
              <a:t>Why?</a:t>
            </a:r>
          </a:p>
          <a:p>
            <a:r>
              <a:rPr lang="en-US" b="1" dirty="0"/>
              <a:t>Low-cost universal </a:t>
            </a:r>
            <a:r>
              <a:rPr lang="en-US" dirty="0"/>
              <a:t>access to diagnostic care.</a:t>
            </a:r>
            <a:endParaRPr lang="en-US" b="1" dirty="0"/>
          </a:p>
        </p:txBody>
      </p:sp>
      <p:sp>
        <p:nvSpPr>
          <p:cNvPr id="16" name="Rectangle 15">
            <a:extLst>
              <a:ext uri="{FF2B5EF4-FFF2-40B4-BE49-F238E27FC236}">
                <a16:creationId xmlns:a16="http://schemas.microsoft.com/office/drawing/2014/main" id="{D0149AAD-3763-44F0-85C8-F892242811AC}"/>
              </a:ext>
            </a:extLst>
          </p:cNvPr>
          <p:cNvSpPr/>
          <p:nvPr/>
        </p:nvSpPr>
        <p:spPr>
          <a:xfrm>
            <a:off x="1284706" y="5568202"/>
            <a:ext cx="6574587" cy="646331"/>
          </a:xfrm>
          <a:prstGeom prst="rect">
            <a:avLst/>
          </a:prstGeom>
        </p:spPr>
        <p:txBody>
          <a:bodyPr wrap="square">
            <a:spAutoFit/>
          </a:bodyPr>
          <a:lstStyle/>
          <a:p>
            <a:pPr algn="ctr"/>
            <a:r>
              <a:rPr lang="en-US" sz="3600" b="1" dirty="0">
                <a:solidFill>
                  <a:srgbClr val="FF5353"/>
                </a:solidFill>
                <a:latin typeface="Whitney"/>
              </a:rPr>
              <a:t>6.3 billion </a:t>
            </a:r>
            <a:r>
              <a:rPr lang="en-US" b="1" dirty="0">
                <a:solidFill>
                  <a:srgbClr val="FF5353"/>
                </a:solidFill>
                <a:latin typeface="Whitney"/>
              </a:rPr>
              <a:t>subscriptions by 2021</a:t>
            </a:r>
            <a:endParaRPr lang="en-US" sz="3600" b="1" dirty="0">
              <a:solidFill>
                <a:srgbClr val="FF5353"/>
              </a:solidFill>
            </a:endParaRPr>
          </a:p>
        </p:txBody>
      </p:sp>
    </p:spTree>
    <p:extLst>
      <p:ext uri="{BB962C8B-B14F-4D97-AF65-F5344CB8AC3E}">
        <p14:creationId xmlns:p14="http://schemas.microsoft.com/office/powerpoint/2010/main" val="2495273570"/>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189DF7-EC6E-48F5-B8F6-F6F758A13D4F}"/>
              </a:ext>
            </a:extLst>
          </p:cNvPr>
          <p:cNvPicPr>
            <a:picLocks noChangeAspect="1"/>
          </p:cNvPicPr>
          <p:nvPr/>
        </p:nvPicPr>
        <p:blipFill>
          <a:blip r:embed="rId3">
            <a:grayscl/>
            <a:alphaModFix amt="35000"/>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tretch>
            <a:fillRect/>
          </a:stretch>
        </p:blipFill>
        <p:spPr>
          <a:xfrm>
            <a:off x="-980639" y="-28575"/>
            <a:ext cx="11105279" cy="6886575"/>
          </a:xfrm>
          <a:prstGeom prst="rect">
            <a:avLst/>
          </a:prstGeom>
        </p:spPr>
      </p:pic>
      <p:sp>
        <p:nvSpPr>
          <p:cNvPr id="20"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907368F-9ECF-42C1-AA2E-C2598751BE13}"/>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dirty="0">
                <a:solidFill>
                  <a:schemeClr val="bg1"/>
                </a:solidFill>
                <a:latin typeface="+mj-lt"/>
                <a:ea typeface="+mj-ea"/>
                <a:cs typeface="+mj-cs"/>
              </a:rPr>
              <a:t>Case #1</a:t>
            </a:r>
            <a:r>
              <a:rPr lang="en-US" sz="2800" dirty="0">
                <a:solidFill>
                  <a:schemeClr val="bg1"/>
                </a:solidFill>
              </a:rPr>
              <a:t>: A Cell Phone that Can Diagnose Cancer</a:t>
            </a:r>
            <a:endParaRPr lang="en-US" sz="2800" kern="1200" dirty="0">
              <a:solidFill>
                <a:schemeClr val="bg1"/>
              </a:solidFill>
              <a:latin typeface="+mj-lt"/>
              <a:ea typeface="+mj-ea"/>
              <a:cs typeface="+mj-cs"/>
            </a:endParaRPr>
          </a:p>
        </p:txBody>
      </p:sp>
      <p:sp>
        <p:nvSpPr>
          <p:cNvPr id="7" name="TextBox 6">
            <a:extLst>
              <a:ext uri="{FF2B5EF4-FFF2-40B4-BE49-F238E27FC236}">
                <a16:creationId xmlns:a16="http://schemas.microsoft.com/office/drawing/2014/main" id="{BF8BA1C3-ABF7-41DF-A9D5-714B147278C1}"/>
              </a:ext>
            </a:extLst>
          </p:cNvPr>
          <p:cNvSpPr txBox="1"/>
          <p:nvPr/>
        </p:nvSpPr>
        <p:spPr>
          <a:xfrm>
            <a:off x="580947" y="2055335"/>
            <a:ext cx="7982106" cy="1077218"/>
          </a:xfrm>
          <a:prstGeom prst="rect">
            <a:avLst/>
          </a:prstGeom>
          <a:noFill/>
        </p:spPr>
        <p:txBody>
          <a:bodyPr wrap="square" rtlCol="0">
            <a:spAutoFit/>
          </a:bodyPr>
          <a:lstStyle/>
          <a:p>
            <a:r>
              <a:rPr lang="en-US" sz="2800" b="1" dirty="0"/>
              <a:t>What’s the issue?</a:t>
            </a:r>
          </a:p>
          <a:p>
            <a:r>
              <a:rPr lang="en-US" dirty="0"/>
              <a:t>The algorithm wasn’t tested on dark-skinned people. The performances could vary across different populations.</a:t>
            </a:r>
            <a:endParaRPr lang="en-US" b="1" dirty="0"/>
          </a:p>
        </p:txBody>
      </p:sp>
      <p:sp>
        <p:nvSpPr>
          <p:cNvPr id="6" name="Rectangle 5">
            <a:extLst>
              <a:ext uri="{FF2B5EF4-FFF2-40B4-BE49-F238E27FC236}">
                <a16:creationId xmlns:a16="http://schemas.microsoft.com/office/drawing/2014/main" id="{D0C8827E-1A0E-4194-9DE8-3C37BA9512D0}"/>
              </a:ext>
            </a:extLst>
          </p:cNvPr>
          <p:cNvSpPr/>
          <p:nvPr/>
        </p:nvSpPr>
        <p:spPr>
          <a:xfrm>
            <a:off x="3237884" y="3725448"/>
            <a:ext cx="2668231" cy="1231106"/>
          </a:xfrm>
          <a:prstGeom prst="rect">
            <a:avLst/>
          </a:prstGeom>
        </p:spPr>
        <p:txBody>
          <a:bodyPr wrap="none">
            <a:spAutoFit/>
          </a:bodyPr>
          <a:lstStyle/>
          <a:p>
            <a:pPr algn="ctr"/>
            <a:r>
              <a:rPr lang="en-US" sz="5400" b="1" dirty="0">
                <a:solidFill>
                  <a:srgbClr val="FF5353"/>
                </a:solidFill>
                <a:latin typeface="Whitney"/>
              </a:rPr>
              <a:t>95%</a:t>
            </a:r>
          </a:p>
          <a:p>
            <a:pPr algn="ctr"/>
            <a:r>
              <a:rPr lang="en-US" sz="2000" b="1" dirty="0">
                <a:solidFill>
                  <a:srgbClr val="FF5353"/>
                </a:solidFill>
                <a:latin typeface="Whitney"/>
              </a:rPr>
              <a:t>of white people images</a:t>
            </a:r>
            <a:endParaRPr lang="en-US" sz="5400" b="1" dirty="0">
              <a:solidFill>
                <a:srgbClr val="FF5353"/>
              </a:solidFill>
            </a:endParaRPr>
          </a:p>
        </p:txBody>
      </p:sp>
    </p:spTree>
    <p:extLst>
      <p:ext uri="{BB962C8B-B14F-4D97-AF65-F5344CB8AC3E}">
        <p14:creationId xmlns:p14="http://schemas.microsoft.com/office/powerpoint/2010/main" val="350324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9E9"/>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647371" cy="6858000"/>
          </a:xfrm>
          <a:prstGeom prst="rect">
            <a:avLst/>
          </a:prstGeom>
          <a:solidFill>
            <a:srgbClr val="4C68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itle 2">
            <a:extLst>
              <a:ext uri="{FF2B5EF4-FFF2-40B4-BE49-F238E27FC236}">
                <a16:creationId xmlns:a16="http://schemas.microsoft.com/office/drawing/2014/main" id="{4907368F-9ECF-42C1-AA2E-C2598751BE13}"/>
              </a:ext>
            </a:extLst>
          </p:cNvPr>
          <p:cNvSpPr>
            <a:spLocks noGrp="1"/>
          </p:cNvSpPr>
          <p:nvPr>
            <p:ph type="title"/>
          </p:nvPr>
        </p:nvSpPr>
        <p:spPr>
          <a:xfrm>
            <a:off x="451532" y="2250610"/>
            <a:ext cx="2391675" cy="235424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3200" b="1" kern="1200" dirty="0">
                <a:solidFill>
                  <a:srgbClr val="FFFFFF"/>
                </a:solidFill>
                <a:latin typeface="+mj-lt"/>
                <a:ea typeface="+mj-ea"/>
                <a:cs typeface="+mj-cs"/>
              </a:rPr>
              <a:t>The data source</a:t>
            </a:r>
          </a:p>
        </p:txBody>
      </p:sp>
      <p:pic>
        <p:nvPicPr>
          <p:cNvPr id="13" name="Content Placeholder 9">
            <a:extLst>
              <a:ext uri="{FF2B5EF4-FFF2-40B4-BE49-F238E27FC236}">
                <a16:creationId xmlns:a16="http://schemas.microsoft.com/office/drawing/2014/main" id="{421AFEC7-409D-4357-9825-75688DBEAE13}"/>
              </a:ext>
            </a:extLst>
          </p:cNvPr>
          <p:cNvPicPr>
            <a:picLocks noChangeAspect="1"/>
          </p:cNvPicPr>
          <p:nvPr/>
        </p:nvPicPr>
        <p:blipFill>
          <a:blip r:embed="rId3">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3294740" y="732155"/>
            <a:ext cx="5391149" cy="5391149"/>
          </a:xfrm>
          <a:prstGeom prst="rect">
            <a:avLst/>
          </a:prstGeom>
        </p:spPr>
      </p:pic>
    </p:spTree>
    <p:extLst>
      <p:ext uri="{BB962C8B-B14F-4D97-AF65-F5344CB8AC3E}">
        <p14:creationId xmlns:p14="http://schemas.microsoft.com/office/powerpoint/2010/main" val="427360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594</Words>
  <Application>Microsoft Office PowerPoint</Application>
  <PresentationFormat>On-screen Show (4:3)</PresentationFormat>
  <Paragraphs>65</Paragraphs>
  <Slides>14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Whitney</vt:lpstr>
      <vt:lpstr>Office Theme</vt:lpstr>
      <vt:lpstr>Assessing Gender Bias in Artificial Intelligence</vt:lpstr>
      <vt:lpstr>What are we talking about?</vt:lpstr>
      <vt:lpstr>PowerPoint Presentation</vt:lpstr>
      <vt:lpstr>PowerPoint Presentation</vt:lpstr>
      <vt:lpstr>Introduction</vt:lpstr>
      <vt:lpstr>Introduction</vt:lpstr>
      <vt:lpstr>Case #1: A Cell Phone that Can Diagnose Cancer</vt:lpstr>
      <vt:lpstr>Case #1: A Cell Phone that Can Diagnose Cancer</vt:lpstr>
      <vt:lpstr>The data source</vt:lpstr>
      <vt:lpstr>Case #2: Alexa, make me a sandwich</vt:lpstr>
      <vt:lpstr>Case #2</vt:lpstr>
      <vt:lpstr>Case #2</vt:lpstr>
      <vt:lpstr>Case #3: Amazon’s AI Recruitment Tool</vt:lpstr>
      <vt:lpstr>The problem, or the cure?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Gender Bias in Artificial Intelligence</dc:title>
  <dc:creator>m k</dc:creator>
  <cp:lastModifiedBy>m k</cp:lastModifiedBy>
  <cp:revision>6</cp:revision>
  <dcterms:created xsi:type="dcterms:W3CDTF">2018-12-01T19:10:26Z</dcterms:created>
  <dcterms:modified xsi:type="dcterms:W3CDTF">2018-12-01T19:14:52Z</dcterms:modified>
</cp:coreProperties>
</file>